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3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5" autoAdjust="0"/>
    <p:restoredTop sz="73684" autoAdjust="0"/>
  </p:normalViewPr>
  <p:slideViewPr>
    <p:cSldViewPr>
      <p:cViewPr>
        <p:scale>
          <a:sx n="85" d="100"/>
          <a:sy n="85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449168381487606E-2"/>
          <c:y val="3.1081643485820799E-2"/>
          <c:w val="0.76459252806718625"/>
          <c:h val="0.853494673431347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2019-2020гг.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ребенок 1</c:v>
                </c:pt>
                <c:pt idx="1">
                  <c:v>ребенок 2</c:v>
                </c:pt>
                <c:pt idx="2">
                  <c:v>ребенок 3</c:v>
                </c:pt>
                <c:pt idx="3">
                  <c:v>ребенок 4</c:v>
                </c:pt>
                <c:pt idx="4">
                  <c:v>ребенок 5</c:v>
                </c:pt>
                <c:pt idx="5">
                  <c:v>ребенок 6</c:v>
                </c:pt>
                <c:pt idx="6">
                  <c:v>ребенок 7</c:v>
                </c:pt>
                <c:pt idx="7">
                  <c:v>ребенок 8</c:v>
                </c:pt>
                <c:pt idx="8">
                  <c:v>ребенок 9</c:v>
                </c:pt>
                <c:pt idx="9">
                  <c:v>ребенок 10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24</c:v>
                </c:pt>
                <c:pt idx="1">
                  <c:v>31</c:v>
                </c:pt>
                <c:pt idx="2">
                  <c:v>27</c:v>
                </c:pt>
                <c:pt idx="3">
                  <c:v>24</c:v>
                </c:pt>
                <c:pt idx="4">
                  <c:v>32</c:v>
                </c:pt>
                <c:pt idx="5">
                  <c:v>14</c:v>
                </c:pt>
                <c:pt idx="6">
                  <c:v>21</c:v>
                </c:pt>
                <c:pt idx="7">
                  <c:v>23</c:v>
                </c:pt>
                <c:pt idx="8">
                  <c:v>26</c:v>
                </c:pt>
                <c:pt idx="9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2020-2021гг.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ребенок 1</c:v>
                </c:pt>
                <c:pt idx="1">
                  <c:v>ребенок 2</c:v>
                </c:pt>
                <c:pt idx="2">
                  <c:v>ребенок 3</c:v>
                </c:pt>
                <c:pt idx="3">
                  <c:v>ребенок 4</c:v>
                </c:pt>
                <c:pt idx="4">
                  <c:v>ребенок 5</c:v>
                </c:pt>
                <c:pt idx="5">
                  <c:v>ребенок 6</c:v>
                </c:pt>
                <c:pt idx="6">
                  <c:v>ребенок 7</c:v>
                </c:pt>
                <c:pt idx="7">
                  <c:v>ребенок 8</c:v>
                </c:pt>
                <c:pt idx="8">
                  <c:v>ребенок 9</c:v>
                </c:pt>
                <c:pt idx="9">
                  <c:v>ребенок 10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28</c:v>
                </c:pt>
                <c:pt idx="1">
                  <c:v>37</c:v>
                </c:pt>
                <c:pt idx="2">
                  <c:v>30</c:v>
                </c:pt>
                <c:pt idx="3">
                  <c:v>28</c:v>
                </c:pt>
                <c:pt idx="4">
                  <c:v>33</c:v>
                </c:pt>
                <c:pt idx="5">
                  <c:v>19</c:v>
                </c:pt>
                <c:pt idx="6">
                  <c:v>25</c:v>
                </c:pt>
                <c:pt idx="7">
                  <c:v>26</c:v>
                </c:pt>
                <c:pt idx="8">
                  <c:v>34</c:v>
                </c:pt>
                <c:pt idx="9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56128"/>
        <c:axId val="135459904"/>
      </c:lineChart>
      <c:catAx>
        <c:axId val="14225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459904"/>
        <c:crosses val="autoZero"/>
        <c:auto val="1"/>
        <c:lblAlgn val="ctr"/>
        <c:lblOffset val="100"/>
        <c:noMultiLvlLbl val="0"/>
      </c:catAx>
      <c:valAx>
        <c:axId val="13545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56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0143396063171"/>
          <c:y val="0.45250858370233993"/>
          <c:w val="0.1606209192095667"/>
          <c:h val="0.18176772245764578"/>
        </c:manualLayout>
      </c:layout>
      <c:overlay val="0"/>
      <c:txPr>
        <a:bodyPr/>
        <a:lstStyle/>
        <a:p>
          <a:pPr>
            <a:defRPr sz="12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333B-A299-43AA-BDD6-A184661C09E3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9380-CAAF-4718-9058-D3B1CA6B5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8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028384" cy="1143000"/>
          </a:xfrm>
        </p:spPr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tabLst>
                <a:tab pos="685800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Новоуральского городского округа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сад комбинированного вида «Гармония»,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структурное подразделение – детский сад №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51 «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Лесовичок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39"/>
            <a:ext cx="3375002" cy="470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448509" cy="144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2644876"/>
            <a:ext cx="4572000" cy="19682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tabLst>
                <a:tab pos="685800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ТЕМНИКОВА</a:t>
            </a:r>
          </a:p>
          <a:p>
            <a:pPr lvl="0" algn="ctr">
              <a:lnSpc>
                <a:spcPct val="115000"/>
              </a:lnSpc>
              <a:tabLst>
                <a:tab pos="685800" algn="l"/>
              </a:tabLs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ВАЛЕНТИНА ЭДУАРДОВНА</a:t>
            </a: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tabLst>
                <a:tab pos="685800" algn="l"/>
              </a:tabLst>
            </a:pPr>
            <a:endParaRPr lang="ru-RU" sz="1000" dirty="0">
              <a:latin typeface="Calibri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tabLst>
                <a:tab pos="685800" algn="l"/>
              </a:tabLs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учитель-дефектолог первой квалификационной категории</a:t>
            </a:r>
            <a:endParaRPr lang="ru-RU" sz="2400" b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10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 достижения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/>
          <a:stretch/>
        </p:blipFill>
        <p:spPr>
          <a:xfrm>
            <a:off x="611560" y="1412776"/>
            <a:ext cx="3176452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/>
          <a:stretch/>
        </p:blipFill>
        <p:spPr>
          <a:xfrm>
            <a:off x="4788024" y="1447840"/>
            <a:ext cx="3176245" cy="453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воспитанников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7" y="1314023"/>
            <a:ext cx="2050609" cy="28235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1701" r="2290"/>
          <a:stretch/>
        </p:blipFill>
        <p:spPr>
          <a:xfrm>
            <a:off x="2258114" y="3356992"/>
            <a:ext cx="2116108" cy="3095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30" y="1258247"/>
            <a:ext cx="2131625" cy="2935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55" y="3212976"/>
            <a:ext cx="2275046" cy="313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3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01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332656"/>
            <a:ext cx="7772400" cy="53991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/>
              <a:t>Общая информация: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Должность  -  </a:t>
            </a:r>
            <a:r>
              <a:rPr lang="ru-RU" u="sng" dirty="0" smtClean="0"/>
              <a:t>учитель-дефектолог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Педагогический стаж – </a:t>
            </a:r>
            <a:r>
              <a:rPr lang="ru-RU" u="sng" dirty="0" smtClean="0"/>
              <a:t>26 лет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Образование  -  </a:t>
            </a:r>
            <a:r>
              <a:rPr lang="ru-RU" u="sng" dirty="0" smtClean="0"/>
              <a:t>высшее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Закончила  –  </a:t>
            </a:r>
            <a:r>
              <a:rPr lang="ru-RU" u="sng" dirty="0" smtClean="0"/>
              <a:t>Уральский государственный педагогический университет в 1994 году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Квалификационная категория – </a:t>
            </a:r>
            <a:r>
              <a:rPr lang="ru-RU" u="sng" dirty="0" smtClean="0"/>
              <a:t>первая</a:t>
            </a:r>
            <a:endParaRPr lang="ru-RU" u="sng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6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профессия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844824"/>
            <a:ext cx="3744416" cy="3853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дарим вам тепло и ласку,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 вы в ответ – сиянье глаз.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Мы помогаем верить в сказку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в то, что нет нужнее вас.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Поправим мысли, речь поставим,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порядок память приведем,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веселую игру сыграем,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 улыбкой песенку споем.</a:t>
            </a:r>
            <a:r>
              <a:rPr lang="ru-RU" sz="1800" dirty="0" smtClean="0">
                <a:solidFill>
                  <a:srgbClr val="333333"/>
                </a:solidFill>
                <a:latin typeface="Verdana"/>
              </a:rPr>
              <a:t/>
            </a:r>
            <a:br>
              <a:rPr lang="ru-RU" sz="1800" dirty="0" smtClean="0">
                <a:solidFill>
                  <a:srgbClr val="333333"/>
                </a:solidFill>
                <a:latin typeface="Verdana"/>
              </a:rPr>
            </a:br>
            <a:endParaRPr lang="ru-RU" sz="1800" dirty="0" smtClean="0">
              <a:solidFill>
                <a:srgbClr val="333333"/>
              </a:solidFill>
              <a:latin typeface="Verdana"/>
            </a:endParaRPr>
          </a:p>
          <a:p>
            <a:pPr marL="0" indent="0">
              <a:buNone/>
            </a:pPr>
            <a:endParaRPr lang="ru-RU" sz="1100" dirty="0" smtClean="0">
              <a:solidFill>
                <a:srgbClr val="333333"/>
              </a:solidFill>
              <a:latin typeface="Verdana"/>
            </a:endParaRPr>
          </a:p>
          <a:p>
            <a:pPr marL="0" indent="0">
              <a:buNone/>
            </a:pP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844824"/>
            <a:ext cx="417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580"/>
              </a:spcBef>
              <a:buClr>
                <a:srgbClr val="93A299"/>
              </a:buClr>
              <a:buSzPct val="85000"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Наш труд тяжел и </a:t>
            </a:r>
            <a:r>
              <a:rPr lang="ru-RU" b="1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каждодневен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spcBef>
                <a:spcPts val="580"/>
              </a:spcBef>
              <a:buClr>
                <a:srgbClr val="93A299"/>
              </a:buClr>
              <a:buSzPct val="85000"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Неоценим на первый взгляд.</a:t>
            </a:r>
          </a:p>
          <a:p>
            <a:pPr lvl="0">
              <a:spcBef>
                <a:spcPts val="580"/>
              </a:spcBef>
              <a:buClr>
                <a:srgbClr val="93A299"/>
              </a:buClr>
              <a:buSzPct val="85000"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Но мы надеемся и верим,</a:t>
            </a:r>
          </a:p>
          <a:p>
            <a:pPr lvl="0">
              <a:spcBef>
                <a:spcPts val="580"/>
              </a:spcBef>
              <a:buClr>
                <a:srgbClr val="93A299"/>
              </a:buClr>
              <a:buSzPct val="85000"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Что безнадежных нет ребят.</a:t>
            </a:r>
          </a:p>
          <a:p>
            <a:pPr lvl="0">
              <a:spcBef>
                <a:spcPts val="580"/>
              </a:spcBef>
              <a:buClr>
                <a:srgbClr val="93A299"/>
              </a:buClr>
              <a:buSzPct val="85000"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580"/>
              </a:spcBef>
              <a:buClr>
                <a:srgbClr val="93A299"/>
              </a:buClr>
              <a:buSzPct val="85000"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Наше призвание – дефектолог,</a:t>
            </a:r>
          </a:p>
          <a:p>
            <a:pPr lvl="0">
              <a:spcBef>
                <a:spcPts val="580"/>
              </a:spcBef>
              <a:buClr>
                <a:srgbClr val="93A299"/>
              </a:buClr>
              <a:buSzPct val="85000"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Девиз наш – будь всегда здоров!</a:t>
            </a:r>
          </a:p>
          <a:p>
            <a:pPr lvl="0">
              <a:spcBef>
                <a:spcPts val="580"/>
              </a:spcBef>
              <a:buClr>
                <a:srgbClr val="93A299"/>
              </a:buClr>
              <a:buSzPct val="85000"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путь в работе будет долог,</a:t>
            </a:r>
          </a:p>
          <a:p>
            <a:pPr lvl="0">
              <a:spcBef>
                <a:spcPts val="580"/>
              </a:spcBef>
              <a:buClr>
                <a:srgbClr val="93A299"/>
              </a:buClr>
              <a:buSzPct val="85000"/>
            </a:pP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Специалист - всегда готов!</a:t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 об образовании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3337" r="24023" b="22591"/>
          <a:stretch/>
        </p:blipFill>
        <p:spPr>
          <a:xfrm rot="5400000">
            <a:off x="2176006" y="352386"/>
            <a:ext cx="4972692" cy="7237488"/>
          </a:xfrm>
        </p:spPr>
      </p:pic>
    </p:spTree>
    <p:extLst>
      <p:ext uri="{BB962C8B-B14F-4D97-AF65-F5344CB8AC3E}">
        <p14:creationId xmlns:p14="http://schemas.microsoft.com/office/powerpoint/2010/main" val="32779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Arial" charset="0"/>
              </a:rPr>
              <a:t>Направление профессиональной деятельности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Arial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84784"/>
            <a:ext cx="8568952" cy="3744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качества коррекционно-образовательного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процесса посредством </a:t>
            </a: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создания оптимальных условий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 развития и социализации детей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задержкой психического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 в </a:t>
            </a: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ФГОС ДО </a:t>
            </a:r>
          </a:p>
          <a:p>
            <a:pPr lvl="0">
              <a:spcBef>
                <a:spcPts val="580"/>
              </a:spcBef>
              <a:buClr>
                <a:srgbClr val="93A299"/>
              </a:buClr>
              <a:buSzPct val="85000"/>
            </a:pPr>
            <a:endParaRPr lang="ru-RU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Задачи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dirty="0" smtClean="0">
                <a:latin typeface="Times New Roman"/>
              </a:rPr>
              <a:t>Оптимизировать условия для развития детей с особенностями развития посредством внедрения современных методик </a:t>
            </a:r>
            <a:r>
              <a:rPr lang="ru-RU" sz="2400" b="1" dirty="0">
                <a:latin typeface="Times New Roman"/>
              </a:rPr>
              <a:t>и </a:t>
            </a:r>
            <a:r>
              <a:rPr lang="ru-RU" sz="2400" b="1" dirty="0" smtClean="0">
                <a:latin typeface="Times New Roman"/>
              </a:rPr>
              <a:t>технологий, адекватных </a:t>
            </a:r>
            <a:r>
              <a:rPr lang="ru-RU" sz="2400" b="1" dirty="0">
                <a:latin typeface="Times New Roman"/>
              </a:rPr>
              <a:t>психофизическим особенностям  и возможностям воспитанников с задержкой психического </a:t>
            </a:r>
            <a:r>
              <a:rPr lang="ru-RU" sz="2400" b="1" dirty="0" smtClean="0">
                <a:latin typeface="Times New Roman"/>
              </a:rPr>
              <a:t>развития.</a:t>
            </a:r>
            <a:endParaRPr lang="ru-RU" sz="2400" b="1" dirty="0">
              <a:latin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b="1" dirty="0">
                <a:latin typeface="Times New Roman"/>
              </a:rPr>
              <a:t>Содействовать  повышению компетентности родителей в вопросах коррекции и развития психических процессов  у </a:t>
            </a:r>
            <a:r>
              <a:rPr lang="ru-RU" sz="2400" b="1" dirty="0" smtClean="0">
                <a:latin typeface="Times New Roman"/>
              </a:rPr>
              <a:t>детей.</a:t>
            </a:r>
            <a:endParaRPr lang="ru-RU" sz="2400" b="1" dirty="0">
              <a:latin typeface="Times New Roman"/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2700" b="1" dirty="0">
                <a:solidFill>
                  <a:schemeClr val="tx1"/>
                </a:solidFill>
                <a:latin typeface="Times New Roman"/>
                <a:ea typeface="Calibri"/>
              </a:rPr>
              <a:t>Результаты психолого-педагогической диагностики развития </a:t>
            </a:r>
            <a:r>
              <a:rPr lang="ru-RU" sz="2700" b="1" dirty="0" smtClean="0">
                <a:solidFill>
                  <a:schemeClr val="tx1"/>
                </a:solidFill>
                <a:latin typeface="Times New Roman"/>
                <a:ea typeface="Calibri"/>
              </a:rPr>
              <a:t>детей </a:t>
            </a:r>
            <a:r>
              <a:rPr lang="ru-RU" sz="2700" b="1" dirty="0">
                <a:solidFill>
                  <a:schemeClr val="tx1"/>
                </a:solidFill>
                <a:latin typeface="Times New Roman"/>
                <a:ea typeface="Calibri"/>
              </a:rPr>
              <a:t>группы по </a:t>
            </a:r>
            <a:r>
              <a:rPr lang="ru-RU" sz="2700" b="1" dirty="0" smtClean="0">
                <a:solidFill>
                  <a:schemeClr val="tx1"/>
                </a:solidFill>
                <a:latin typeface="Times New Roman"/>
                <a:ea typeface="Calibri"/>
              </a:rPr>
              <a:t>методике Е.А. 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Стребелевой</a:t>
            </a:r>
            <a:r>
              <a:rPr lang="ru-RU" sz="2700" b="1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27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700" b="1" dirty="0">
                <a:solidFill>
                  <a:schemeClr val="tx1"/>
                </a:solidFill>
                <a:latin typeface="Times New Roman"/>
                <a:ea typeface="Calibri"/>
              </a:rPr>
              <a:t>(количественная оценка результатов в баллах)</a:t>
            </a:r>
            <a:endParaRPr lang="ru-RU" sz="27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9989510"/>
              </p:ext>
            </p:extLst>
          </p:nvPr>
        </p:nvGraphicFramePr>
        <p:xfrm>
          <a:off x="539552" y="1700808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72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Повышение квалификации: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/>
          <a:stretch/>
        </p:blipFill>
        <p:spPr>
          <a:xfrm rot="5400000">
            <a:off x="2160293" y="345780"/>
            <a:ext cx="5020478" cy="7109833"/>
          </a:xfrm>
        </p:spPr>
      </p:pic>
      <p:pic>
        <p:nvPicPr>
          <p:cNvPr id="4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3"/>
            <a:ext cx="1616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080120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Arial" charset="0"/>
              </a:rPr>
              <a:t>Представление опыта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Arial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80728"/>
            <a:ext cx="2667129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752399" cy="3789815"/>
          </a:xfrm>
          <a:prstGeom prst="rect">
            <a:avLst/>
          </a:prstGeom>
        </p:spPr>
      </p:pic>
      <p:pic>
        <p:nvPicPr>
          <p:cNvPr id="6" name="Picture 2" descr="C:\Users\HP HOME\Downloads\PHOTO-2021-03-11-20-09-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03" y="2636912"/>
            <a:ext cx="3379578" cy="2534683"/>
          </a:xfrm>
          <a:prstGeom prst="rect">
            <a:avLst/>
          </a:prstGeom>
          <a:noFill/>
          <a:ln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5131" y="5261969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</a:rPr>
              <a:t>Городской августовский форум педагогов 2020г. , представление опыта работы «Использование приемов сенсорной интеграции в работе учителя-дефектолога»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5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2044</TotalTime>
  <Words>202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Муниципальное автономное дошкольное образовательное учреждение  Новоуральского городского округа  детский сад комбинированного вида «Гармония»,   структурное подразделение – детский сад № 51 «Лесовичок»</vt:lpstr>
      <vt:lpstr>Презентация PowerPoint</vt:lpstr>
      <vt:lpstr>Моя профессия</vt:lpstr>
      <vt:lpstr>Документы об образовании</vt:lpstr>
      <vt:lpstr>Направление профессиональной деятельности  </vt:lpstr>
      <vt:lpstr>Задачи</vt:lpstr>
      <vt:lpstr>Результаты психолого-педагогической диагностики развития детей группы по методике Е.А. Стребелевой  (количественная оценка результатов в баллах)</vt:lpstr>
      <vt:lpstr>Повышение квалификации:</vt:lpstr>
      <vt:lpstr>Представление опыта </vt:lpstr>
      <vt:lpstr>Мои достижения</vt:lpstr>
      <vt:lpstr>Достижения воспитанников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приемов сенсорной интеграции в работе учителя-дефектолога.  Из опыта работы.</dc:title>
  <dc:creator>Валя</dc:creator>
  <cp:lastModifiedBy>user</cp:lastModifiedBy>
  <cp:revision>152</cp:revision>
  <dcterms:created xsi:type="dcterms:W3CDTF">2020-07-22T06:35:40Z</dcterms:created>
  <dcterms:modified xsi:type="dcterms:W3CDTF">2021-09-29T06:42:30Z</dcterms:modified>
</cp:coreProperties>
</file>